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410" r:id="rId6"/>
    <p:sldId id="411" r:id="rId7"/>
    <p:sldId id="296" r:id="rId8"/>
    <p:sldId id="297" r:id="rId9"/>
    <p:sldId id="408" r:id="rId10"/>
    <p:sldId id="298" r:id="rId11"/>
    <p:sldId id="309" r:id="rId12"/>
    <p:sldId id="310" r:id="rId13"/>
    <p:sldId id="300" r:id="rId14"/>
    <p:sldId id="301" r:id="rId15"/>
    <p:sldId id="302" r:id="rId16"/>
    <p:sldId id="303" r:id="rId17"/>
    <p:sldId id="304" r:id="rId18"/>
    <p:sldId id="409" r:id="rId19"/>
    <p:sldId id="406" r:id="rId20"/>
    <p:sldId id="308" r:id="rId21"/>
    <p:sldId id="311" r:id="rId22"/>
    <p:sldId id="407" r:id="rId23"/>
    <p:sldId id="312" r:id="rId24"/>
    <p:sldId id="313" r:id="rId25"/>
    <p:sldId id="403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2314BB-5EBA-4940-9C88-A0453845DB69}" v="577" dt="2023-08-30T19:27:02.5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53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52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63215-BFF9-477B-56F7-4F6ECD76F9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FE23AC-C67E-7542-BC01-C3BFA2260D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7D30BD-D00B-5CE2-5521-937506613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4E47C-6CCB-FFBA-3D0E-382D01DB5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D00B6-B572-2562-C96A-48489158A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8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EB245-3284-06CA-6554-98B27EDEE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434F32-E6E2-C1D2-A17B-598741C8CB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735DE-64BE-62D6-E644-5DB75FFD8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C6271-3613-AD06-E013-CBED3B72F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CE9992-8DA1-FECE-1C7F-E23D8E4EE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94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9C5627-02F6-B427-91A1-8C66DD0D34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4D01DC-C70D-9557-DF8C-4D0D564F0B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1B5E3-7D43-29A8-CFB4-24EDB8747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5D555-C665-752B-0F0B-A21249773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76B94D-FC8D-50B8-1F1D-3E385A2FE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50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69130-0872-B52C-D894-2EC4C375D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2AE04-C941-818B-9332-E73AEA475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589AD-69D8-F9B4-1F09-4A5C8D699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A9939-97F7-42A1-7A21-55C43272E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FA823-A950-7B6F-ED86-9C0D9D128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498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14A88-2D2D-1895-452E-20B100C81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4342F7-F8E9-F409-606E-4C931291A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88CE5-9B6B-3D81-C958-4679DBAEF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13948-65E6-A7AB-19DC-BC4F2DED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C1B91-ABF6-B0E0-D83D-8BF397807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547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24E8C-68A6-C00D-C72D-9C55432DD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32763-5097-BAA1-3099-9A4B9CF089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3FD76A-5F05-B60B-B387-A26B04768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F184CB-5FEF-E63C-B96C-51D1F49D5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58FDD0-41D3-0BE4-BC04-C484D612D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BF720-B168-811F-3845-FA0C8DF55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789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EAED1-A8E6-3C3F-78F7-0BD707571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5A6B08-82F6-E545-E09B-45F72F4E18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503661-F380-E208-E4CE-2A521FDAF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9C1BB2-A149-8395-A880-6943DFC6B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5A876E-29DF-3ADA-623E-F4717884D5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330832-DBFE-873E-ED5D-231975727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4630D6-7326-782A-5CBA-F66910A79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778A70-1694-3203-B3E5-A65A3DF94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044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8E946-615D-5BFF-4772-8FE723BCB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712A53-18BF-13AB-7EAA-54DC11479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47D675-FF1F-F25A-F811-596866FA4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1C330E-3921-2713-5FBB-D87D9BCFA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153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1F1451-9E83-75EE-FF41-655F2AC4C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B07818-FEB7-69C7-80B3-2E87EDCC5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1483C3-960D-D728-73A5-D109FE2FE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764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284FB-4BF6-6B18-5F4D-F8AC5DC54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3A44B-FE5B-CE89-B4B9-6A81682BB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8D875C-D999-6E4B-294E-FDD5F796F4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D62518-C3A8-B624-59AD-0B4EEDD3E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D843E0-EF5F-7597-9B6F-89938304E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9E3D27-85EB-7C04-E950-05DE1382A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616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DDF92-F5B3-EDB1-358A-12EA8BE37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A55957-884A-3A76-A4FC-51D50CED05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F5B575-5898-1133-798F-C09AD49D85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3F679-5524-F114-85B6-ADCBAF149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7CAAE4-E3D5-6BC0-BAF2-3955F2907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45422B-C1D7-55F9-2CE1-1BD0427F7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35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09E6D9-894B-E612-891E-2930AF86E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24F4B-5759-B844-1C83-22D99B1EE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868762-52AC-92B3-C0C5-1F15423955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9F977-0B8A-4A81-9862-5B9675FC05CE}" type="datetimeFigureOut">
              <a:rPr lang="en-US" smtClean="0"/>
              <a:t>9/3/25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D77BF-ECEC-C9CB-9308-CF36D1397F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5C429-7181-F34E-8867-962A3971F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0BBD7F-6EF8-4D8A-9F47-700D7F1DF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304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CE2A4-1988-4947-84AC-35FBAD114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507413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CSC 2302/DSCI 1302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Oriented Programming (cont.)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2E2CB42E-F0B0-4FB0-A464-7E9AB159AA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3184" y="435232"/>
            <a:ext cx="1520757" cy="126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BBA6970-237D-482A-9AC6-E784B7522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4C157F-E171-43B9-9AD2-FE4BD6E28ED8}"/>
              </a:ext>
            </a:extLst>
          </p:cNvPr>
          <p:cNvSpPr txBox="1"/>
          <p:nvPr/>
        </p:nvSpPr>
        <p:spPr>
          <a:xfrm>
            <a:off x="4671547" y="3976397"/>
            <a:ext cx="2892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S M Towhidul Islam</a:t>
            </a:r>
          </a:p>
        </p:txBody>
      </p:sp>
    </p:spTree>
    <p:extLst>
      <p:ext uri="{BB962C8B-B14F-4D97-AF65-F5344CB8AC3E}">
        <p14:creationId xmlns:p14="http://schemas.microsoft.com/office/powerpoint/2010/main" val="3604985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AFD753C-F174-4FE3-9E6E-EAFB8C655C3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Class and Object instance types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0CDAC9-53DB-2ACE-E77B-B81F10950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3234" y="1327353"/>
            <a:ext cx="6092134" cy="49537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0EC876-4675-A2AB-C985-FB1DA107B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42" y="1647408"/>
            <a:ext cx="4245923" cy="444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177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AFD753C-F174-4FE3-9E6E-EAFB8C655C3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Class and Object instance types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BE8A85-256D-49DB-65B3-E09486BCB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467" y="953357"/>
            <a:ext cx="9020305" cy="52222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D22F87-0AAD-9FB8-1DA2-C453F7921CC2}"/>
              </a:ext>
            </a:extLst>
          </p:cNvPr>
          <p:cNvSpPr txBox="1"/>
          <p:nvPr/>
        </p:nvSpPr>
        <p:spPr>
          <a:xfrm>
            <a:off x="1273629" y="6328006"/>
            <a:ext cx="98842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i="0" dirty="0">
                <a:solidFill>
                  <a:srgbClr val="546E7A"/>
                </a:solidFill>
                <a:effectLst/>
                <a:latin typeface="Roboto" panose="02000000000000000000" pitchFamily="2" charset="0"/>
              </a:rPr>
              <a:t>Changing a class attribute affects behavior of all instances.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32864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AFD753C-F174-4FE3-9E6E-EAFB8C655C3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Class and Object instance types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DF419D-13A2-FB9E-380D-1FD142B33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797" y="1111721"/>
            <a:ext cx="9583118" cy="545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78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79DA1D2-CD1C-7784-E1FC-CB40158E5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13</a:t>
            </a:fld>
            <a:endParaRPr lang="en-US"/>
          </a:p>
        </p:txBody>
      </p:sp>
      <p:pic>
        <p:nvPicPr>
          <p:cNvPr id="3" name="20230603-2324-13.1486104">
            <a:hlinkClick r:id="" action="ppaction://media"/>
            <a:extLst>
              <a:ext uri="{FF2B5EF4-FFF2-40B4-BE49-F238E27FC236}">
                <a16:creationId xmlns:a16="http://schemas.microsoft.com/office/drawing/2014/main" id="{FE85F11F-F534-D21E-551B-4708992CB6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8281" y="1328511"/>
            <a:ext cx="11211833" cy="535893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7BF10BE-B25A-C230-485D-100000AAD8C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Class and Object instance types</a:t>
            </a:r>
          </a:p>
        </p:txBody>
      </p:sp>
    </p:spTree>
    <p:extLst>
      <p:ext uri="{BB962C8B-B14F-4D97-AF65-F5344CB8AC3E}">
        <p14:creationId xmlns:p14="http://schemas.microsoft.com/office/powerpoint/2010/main" val="369642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AA2D20-478D-F75E-C0F7-B288DEA97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05CD04-E00E-3467-A74A-513E9E619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300" y="898027"/>
            <a:ext cx="5238900" cy="14968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63B331-62AF-5677-2284-2517D0AE2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985" y="2763290"/>
            <a:ext cx="4330472" cy="15814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1D8C757-FE7E-99DC-8E8E-D50C726A9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5164" y="3827348"/>
            <a:ext cx="4117846" cy="210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872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B4819C-45AE-C6E8-B705-5135011C97EB}"/>
              </a:ext>
            </a:extLst>
          </p:cNvPr>
          <p:cNvSpPr txBox="1"/>
          <p:nvPr/>
        </p:nvSpPr>
        <p:spPr>
          <a:xfrm>
            <a:off x="1539552" y="1101012"/>
            <a:ext cx="7576882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Suggested Reading (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ZyBooks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9.3 Classes: Instance Methods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9.4 Classes: Class and Instance Object Types</a:t>
            </a:r>
          </a:p>
        </p:txBody>
      </p:sp>
    </p:spTree>
    <p:extLst>
      <p:ext uri="{BB962C8B-B14F-4D97-AF65-F5344CB8AC3E}">
        <p14:creationId xmlns:p14="http://schemas.microsoft.com/office/powerpoint/2010/main" val="2859164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17E46-3041-5A5A-9449-423B911CC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1BAF53-4224-422A-B6DF-087868B61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16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A659686-F11C-2F89-3E15-C69BE80C6BD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b="0" i="0" dirty="0">
              <a:solidFill>
                <a:srgbClr val="37474F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C4578B-E7AA-0948-AC7F-1EDA3E841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60" y="1897240"/>
            <a:ext cx="11179509" cy="321591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8BC67D0-0BD2-3493-FC1C-2A893BADD9E9}"/>
              </a:ext>
            </a:extLst>
          </p:cNvPr>
          <p:cNvSpPr txBox="1">
            <a:spLocks/>
          </p:cNvSpPr>
          <p:nvPr/>
        </p:nvSpPr>
        <p:spPr>
          <a:xfrm>
            <a:off x="849086" y="77878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Class Customization</a:t>
            </a:r>
          </a:p>
        </p:txBody>
      </p:sp>
    </p:spTree>
    <p:extLst>
      <p:ext uri="{BB962C8B-B14F-4D97-AF65-F5344CB8AC3E}">
        <p14:creationId xmlns:p14="http://schemas.microsoft.com/office/powerpoint/2010/main" val="3861394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7B5EDE-54B9-A415-13D7-420BCE9FCF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9280D1-12B1-44A3-5109-37A55CF62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17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BF0B27E-D2E1-675E-2E09-E2DD41538E4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b="0" i="0" dirty="0">
              <a:solidFill>
                <a:srgbClr val="37474F"/>
              </a:solidFill>
              <a:effectLst/>
              <a:latin typeface="Roboto" panose="02000000000000000000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8DD3B8-6156-F647-B04D-F4F55015F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60" y="1897240"/>
            <a:ext cx="11179509" cy="321591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C72E469-9149-0E15-1F6C-527768D5C1EB}"/>
              </a:ext>
            </a:extLst>
          </p:cNvPr>
          <p:cNvSpPr txBox="1">
            <a:spLocks/>
          </p:cNvSpPr>
          <p:nvPr/>
        </p:nvSpPr>
        <p:spPr>
          <a:xfrm>
            <a:off x="849086" y="77878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Class Customization</a:t>
            </a:r>
          </a:p>
        </p:txBody>
      </p:sp>
    </p:spTree>
    <p:extLst>
      <p:ext uri="{BB962C8B-B14F-4D97-AF65-F5344CB8AC3E}">
        <p14:creationId xmlns:p14="http://schemas.microsoft.com/office/powerpoint/2010/main" val="3226312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14EB39-6B0E-E0D5-E5F3-EFA82A7FE6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099976-DF2A-8221-6518-8FCCA9ECC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49C359-3A29-74A7-9590-20F3CC8D7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66" y="1882121"/>
            <a:ext cx="11890168" cy="424774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86DA772-EA42-9CD0-0AA3-BBAAA531CB5F}"/>
              </a:ext>
            </a:extLst>
          </p:cNvPr>
          <p:cNvSpPr txBox="1">
            <a:spLocks/>
          </p:cNvSpPr>
          <p:nvPr/>
        </p:nvSpPr>
        <p:spPr>
          <a:xfrm>
            <a:off x="849086" y="778782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Class Customization</a:t>
            </a:r>
          </a:p>
        </p:txBody>
      </p:sp>
    </p:spTree>
    <p:extLst>
      <p:ext uri="{BB962C8B-B14F-4D97-AF65-F5344CB8AC3E}">
        <p14:creationId xmlns:p14="http://schemas.microsoft.com/office/powerpoint/2010/main" val="3688261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8190B-60A4-191B-B851-50101DA43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852" y="186141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Polymorphism: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- Operator/Method overloading</a:t>
            </a:r>
          </a:p>
        </p:txBody>
      </p:sp>
    </p:spTree>
    <p:extLst>
      <p:ext uri="{BB962C8B-B14F-4D97-AF65-F5344CB8AC3E}">
        <p14:creationId xmlns:p14="http://schemas.microsoft.com/office/powerpoint/2010/main" val="3052632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78F52CC-5F81-1665-214A-BE74246AFB94}"/>
              </a:ext>
            </a:extLst>
          </p:cNvPr>
          <p:cNvSpPr txBox="1"/>
          <p:nvPr/>
        </p:nvSpPr>
        <p:spPr>
          <a:xfrm>
            <a:off x="8304811" y="1750992"/>
            <a:ext cx="60979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class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Circle: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def </a:t>
            </a:r>
            <a:r>
              <a:rPr lang="en-US" sz="2400" dirty="0"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lang="en-US" sz="2400" dirty="0" err="1">
                <a:solidFill>
                  <a:srgbClr val="B200B2"/>
                </a:solidFill>
                <a:effectLst/>
                <a:latin typeface="JetBrains Mono"/>
              </a:rPr>
              <a:t>init</a:t>
            </a:r>
            <a:r>
              <a:rPr lang="en-US" sz="2400" dirty="0"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):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 err="1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.radius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en-US" sz="2400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</a:p>
          <a:p>
            <a:pPr>
              <a:buNone/>
            </a:pPr>
            <a:br>
              <a:rPr lang="en-US" sz="2400" dirty="0">
                <a:solidFill>
                  <a:srgbClr val="2AACB8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2AACB8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def </a:t>
            </a:r>
            <a:r>
              <a:rPr lang="en-US" sz="2400" dirty="0" err="1">
                <a:solidFill>
                  <a:srgbClr val="56A8F5"/>
                </a:solidFill>
                <a:effectLst/>
                <a:latin typeface="JetBrains Mono"/>
              </a:rPr>
              <a:t>setRadius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 r):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 err="1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.radius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= r</a:t>
            </a:r>
          </a:p>
          <a:p>
            <a:pPr>
              <a:buNone/>
            </a:pP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def </a:t>
            </a:r>
            <a:r>
              <a:rPr lang="en-US" sz="2400" dirty="0" err="1">
                <a:solidFill>
                  <a:srgbClr val="56A8F5"/>
                </a:solidFill>
                <a:effectLst/>
                <a:latin typeface="JetBrains Mono"/>
              </a:rPr>
              <a:t>getRadius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):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sz="2400" dirty="0" err="1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.radius</a:t>
            </a:r>
            <a:endParaRPr lang="en-US" sz="24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48C7A0-85F7-1891-9BBA-39B947A3F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‘</a:t>
            </a:r>
            <a:r>
              <a:rPr lang="en-US" b="1" dirty="0"/>
              <a:t>self</a:t>
            </a:r>
            <a:r>
              <a:rPr lang="en-US" dirty="0"/>
              <a:t>’ parameter</a:t>
            </a: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BE5BAC92-5553-4C24-D148-46E295BBF1F1}"/>
              </a:ext>
            </a:extLst>
          </p:cNvPr>
          <p:cNvSpPr/>
          <p:nvPr/>
        </p:nvSpPr>
        <p:spPr>
          <a:xfrm>
            <a:off x="10414659" y="2897579"/>
            <a:ext cx="356260" cy="4105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0B8B47-F520-9C5F-153B-DB260032521C}"/>
              </a:ext>
            </a:extLst>
          </p:cNvPr>
          <p:cNvSpPr txBox="1"/>
          <p:nvPr/>
        </p:nvSpPr>
        <p:spPr>
          <a:xfrm>
            <a:off x="838200" y="1690688"/>
            <a:ext cx="7707366" cy="5093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500" dirty="0"/>
              <a:t>It represents the caller object/instance</a:t>
            </a:r>
          </a:p>
          <a:p>
            <a:pPr marL="342900" indent="-342900">
              <a:buFontTx/>
              <a:buChar char="-"/>
            </a:pPr>
            <a:r>
              <a:rPr lang="en-US" sz="2500" dirty="0"/>
              <a:t>Helps to access instance methods</a:t>
            </a:r>
          </a:p>
          <a:p>
            <a:pPr marL="342900" indent="-342900">
              <a:buFontTx/>
              <a:buChar char="-"/>
            </a:pPr>
            <a:endParaRPr lang="en-US" sz="2500" dirty="0"/>
          </a:p>
          <a:p>
            <a:pPr marL="342900" indent="-342900">
              <a:buFontTx/>
              <a:buChar char="-"/>
            </a:pPr>
            <a:endParaRPr lang="en-US" sz="2500" dirty="0"/>
          </a:p>
          <a:p>
            <a:r>
              <a:rPr lang="en-US" sz="2500" dirty="0" err="1"/>
              <a:t>smallCircle</a:t>
            </a:r>
            <a:r>
              <a:rPr lang="en-US" sz="2500" dirty="0"/>
              <a:t> = Circle()</a:t>
            </a:r>
          </a:p>
          <a:p>
            <a:r>
              <a:rPr lang="en-US" sz="2500" dirty="0" err="1"/>
              <a:t>smallCircle.setRadius</a:t>
            </a:r>
            <a:r>
              <a:rPr lang="en-US" sz="2500" dirty="0"/>
              <a:t>(1)    # self is passed implicitly</a:t>
            </a:r>
          </a:p>
          <a:p>
            <a:r>
              <a:rPr lang="en-US" sz="2500" dirty="0"/>
              <a:t># Equivalent to:</a:t>
            </a:r>
          </a:p>
          <a:p>
            <a:r>
              <a:rPr lang="en-US" sz="2500" dirty="0"/>
              <a:t># </a:t>
            </a:r>
            <a:r>
              <a:rPr lang="en-US" sz="2500" dirty="0" err="1"/>
              <a:t>Circle.setRadius</a:t>
            </a:r>
            <a:r>
              <a:rPr lang="en-US" sz="2500" dirty="0"/>
              <a:t>(</a:t>
            </a:r>
            <a:r>
              <a:rPr lang="en-US" sz="2500" dirty="0" err="1"/>
              <a:t>smallCircle</a:t>
            </a:r>
            <a:r>
              <a:rPr lang="en-US" sz="2500" dirty="0"/>
              <a:t>, 1)</a:t>
            </a:r>
          </a:p>
          <a:p>
            <a:endParaRPr lang="en-US" sz="2500" dirty="0"/>
          </a:p>
          <a:p>
            <a:r>
              <a:rPr lang="en-US" sz="2500" dirty="0" err="1"/>
              <a:t>largeCircle</a:t>
            </a:r>
            <a:r>
              <a:rPr lang="en-US" sz="2500" dirty="0"/>
              <a:t> = Circle()</a:t>
            </a:r>
          </a:p>
          <a:p>
            <a:r>
              <a:rPr lang="en-US" sz="2500" dirty="0" err="1"/>
              <a:t>largeCircle.setRadius</a:t>
            </a:r>
            <a:r>
              <a:rPr lang="en-US" sz="2500" dirty="0"/>
              <a:t>(100) # Again, self is passed implicitly</a:t>
            </a:r>
          </a:p>
          <a:p>
            <a:r>
              <a:rPr lang="en-US" sz="2500" dirty="0"/>
              <a:t>#Equivalent to: </a:t>
            </a:r>
            <a:r>
              <a:rPr lang="en-US" sz="2500" dirty="0" err="1"/>
              <a:t>Circle.setRaidus</a:t>
            </a:r>
            <a:r>
              <a:rPr lang="en-US" sz="2500" dirty="0"/>
              <a:t>(</a:t>
            </a:r>
            <a:r>
              <a:rPr lang="en-US" sz="2500" dirty="0" err="1"/>
              <a:t>largeCircle</a:t>
            </a:r>
            <a:r>
              <a:rPr lang="en-US" sz="2500" dirty="0"/>
              <a:t>, 100)</a:t>
            </a:r>
          </a:p>
          <a:p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857551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53BBE1-D1D7-665F-5252-B0959254C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63172F-4891-C426-6C3E-D239ABABD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20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30DFB9-B6D8-57CF-BA96-1C288F201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74" y="800589"/>
            <a:ext cx="11263336" cy="12726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CF241F-ECA0-3C4A-9F26-FD493FE2D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0482" y="2263544"/>
            <a:ext cx="6257317" cy="421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284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8F24D3-23E9-8B80-1E95-6D4EA35521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BD2273-D2D9-128F-76A6-CE5D91184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21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AE683A-83B7-28F2-3AA2-6E1DD1EE8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80" y="1028570"/>
            <a:ext cx="6529433" cy="46468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C25F96-E07C-4574-BC3F-5BCDE8725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7421" y="2196122"/>
            <a:ext cx="4303347" cy="247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07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2AC98-9741-F174-B3FB-18C2C7874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6960" y="2504821"/>
            <a:ext cx="10515600" cy="1325563"/>
          </a:xfrm>
        </p:spPr>
        <p:txBody>
          <a:bodyPr/>
          <a:lstStyle/>
          <a:p>
            <a:r>
              <a:rPr lang="en-US" dirty="0"/>
              <a:t>Exercise – </a:t>
            </a:r>
            <a:r>
              <a:rPr lang="en-US" dirty="0" err="1"/>
              <a:t>ZyBook</a:t>
            </a:r>
            <a:r>
              <a:rPr lang="en-US" dirty="0"/>
              <a:t> 9.8.1</a:t>
            </a:r>
          </a:p>
        </p:txBody>
      </p:sp>
    </p:spTree>
    <p:extLst>
      <p:ext uri="{BB962C8B-B14F-4D97-AF65-F5344CB8AC3E}">
        <p14:creationId xmlns:p14="http://schemas.microsoft.com/office/powerpoint/2010/main" val="4229353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89CB67A-6827-5DE8-56A6-4FDB4EDEA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The ‘</a:t>
            </a:r>
            <a:r>
              <a:rPr lang="en-US" b="1" dirty="0"/>
              <a:t>self</a:t>
            </a:r>
            <a:r>
              <a:rPr lang="en-US" dirty="0"/>
              <a:t>’ parameter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FE85F5-0F37-6587-4526-AEB1D1B98F6F}"/>
              </a:ext>
            </a:extLst>
          </p:cNvPr>
          <p:cNvSpPr txBox="1"/>
          <p:nvPr/>
        </p:nvSpPr>
        <p:spPr>
          <a:xfrm>
            <a:off x="838200" y="1690688"/>
            <a:ext cx="8233985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smallCircle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Circle()</a:t>
            </a:r>
          </a:p>
          <a:p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smallCircle.setRadius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(1)    # self is passed implicitly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Equivalent to: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Circle.setRadius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smallCircle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1)</a:t>
            </a:r>
          </a:p>
          <a:p>
            <a:endParaRPr lang="en-US" sz="24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largeCircle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Circle()</a:t>
            </a:r>
          </a:p>
          <a:p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largeCircle.setRadius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(100) # Again, self is passed implicitly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#Equivalent to: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Circle.setRaidus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largeCircle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100)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print(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smallCircle.getRadius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()) # self is passed implicitly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#Equivalent to: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Circle.getRadius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smallCircle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427523-8596-60DE-2A2A-6BEDCA274110}"/>
              </a:ext>
            </a:extLst>
          </p:cNvPr>
          <p:cNvSpPr txBox="1"/>
          <p:nvPr/>
        </p:nvSpPr>
        <p:spPr>
          <a:xfrm>
            <a:off x="8827325" y="1750992"/>
            <a:ext cx="60979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class 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Circle: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def </a:t>
            </a:r>
            <a:r>
              <a:rPr lang="en-US" sz="2400" dirty="0"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lang="en-US" sz="2400" dirty="0" err="1">
                <a:solidFill>
                  <a:srgbClr val="B200B2"/>
                </a:solidFill>
                <a:effectLst/>
                <a:latin typeface="JetBrains Mono"/>
              </a:rPr>
              <a:t>init</a:t>
            </a:r>
            <a:r>
              <a:rPr lang="en-US" sz="2400" dirty="0">
                <a:solidFill>
                  <a:srgbClr val="B200B2"/>
                </a:solidFill>
                <a:effectLst/>
                <a:latin typeface="JetBrains Mono"/>
              </a:rPr>
              <a:t>__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):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 err="1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.radius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lang="en-US" sz="2400" dirty="0">
                <a:solidFill>
                  <a:srgbClr val="2AACB8"/>
                </a:solidFill>
                <a:effectLst/>
                <a:latin typeface="JetBrains Mono"/>
              </a:rPr>
              <a:t>0</a:t>
            </a:r>
          </a:p>
          <a:p>
            <a:pPr>
              <a:buNone/>
            </a:pPr>
            <a:br>
              <a:rPr lang="en-US" sz="2400" dirty="0">
                <a:solidFill>
                  <a:srgbClr val="2AACB8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2AACB8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def </a:t>
            </a:r>
            <a:r>
              <a:rPr lang="en-US" sz="2400" dirty="0" err="1">
                <a:solidFill>
                  <a:srgbClr val="56A8F5"/>
                </a:solidFill>
                <a:effectLst/>
                <a:latin typeface="JetBrains Mono"/>
              </a:rPr>
              <a:t>setRadius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, r):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 err="1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.radius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= r</a:t>
            </a:r>
          </a:p>
          <a:p>
            <a:pPr>
              <a:buNone/>
            </a:pP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def </a:t>
            </a:r>
            <a:r>
              <a:rPr lang="en-US" sz="2400" dirty="0" err="1">
                <a:solidFill>
                  <a:srgbClr val="56A8F5"/>
                </a:solidFill>
                <a:effectLst/>
                <a:latin typeface="JetBrains Mono"/>
              </a:rPr>
              <a:t>getRadius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lang="en-US" sz="2400" dirty="0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):</a:t>
            </a:r>
            <a:b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</a:br>
            <a:r>
              <a:rPr lang="en-US" sz="2400" dirty="0"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lang="en-US" sz="2400" dirty="0">
                <a:solidFill>
                  <a:srgbClr val="CF8E6D"/>
                </a:solidFill>
                <a:effectLst/>
                <a:latin typeface="JetBrains Mono"/>
              </a:rPr>
              <a:t>return </a:t>
            </a:r>
            <a:r>
              <a:rPr lang="en-US" sz="2400" dirty="0" err="1">
                <a:solidFill>
                  <a:srgbClr val="94558D"/>
                </a:solidFill>
                <a:effectLst/>
                <a:latin typeface="JetBrains Mono"/>
              </a:rPr>
              <a:t>self</a:t>
            </a:r>
            <a:r>
              <a:rPr lang="en-US" sz="2400" dirty="0" err="1">
                <a:solidFill>
                  <a:srgbClr val="BCBEC4"/>
                </a:solidFill>
                <a:effectLst/>
                <a:latin typeface="JetBrains Mono"/>
              </a:rPr>
              <a:t>.radius</a:t>
            </a:r>
            <a:endParaRPr lang="en-US" sz="2400" dirty="0">
              <a:solidFill>
                <a:srgbClr val="BCBEC4"/>
              </a:solidFill>
              <a:effectLst/>
              <a:latin typeface="JetBrains Mono"/>
            </a:endParaRP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1CF12071-45ED-0FB8-AA27-6A40C7E1A57D}"/>
              </a:ext>
            </a:extLst>
          </p:cNvPr>
          <p:cNvSpPr/>
          <p:nvPr/>
        </p:nvSpPr>
        <p:spPr>
          <a:xfrm>
            <a:off x="10997540" y="4013859"/>
            <a:ext cx="356260" cy="41054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31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994C8B-4007-8EAC-22FC-DE841F584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A2B65B-27F9-772E-F94F-8B1BC833B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812" y="1287201"/>
            <a:ext cx="8253175" cy="8001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C4CEF1-466E-B359-763E-F5D68BA61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988" y="2492143"/>
            <a:ext cx="7728336" cy="383245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3ACF4D8A-E8A9-5549-5668-C396E3BAC6C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Classes: Instance Method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4979F4-C3FD-210A-A284-7E42CD56CB22}"/>
              </a:ext>
            </a:extLst>
          </p:cNvPr>
          <p:cNvSpPr txBox="1"/>
          <p:nvPr/>
        </p:nvSpPr>
        <p:spPr>
          <a:xfrm>
            <a:off x="8904515" y="2710544"/>
            <a:ext cx="312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highlight>
                  <a:srgbClr val="FFFF00"/>
                </a:highlight>
              </a:rPr>
              <a:t>What will be printed if we move the last line of code?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ABC0411-C51E-4CEE-5AF9-90EF61FE4A5A}"/>
              </a:ext>
            </a:extLst>
          </p:cNvPr>
          <p:cNvSpPr/>
          <p:nvPr/>
        </p:nvSpPr>
        <p:spPr>
          <a:xfrm>
            <a:off x="881743" y="4931230"/>
            <a:ext cx="272143" cy="2068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44374E1-FF8C-E44A-039E-3A448816169F}"/>
              </a:ext>
            </a:extLst>
          </p:cNvPr>
          <p:cNvSpPr/>
          <p:nvPr/>
        </p:nvSpPr>
        <p:spPr>
          <a:xfrm>
            <a:off x="870858" y="5170714"/>
            <a:ext cx="272143" cy="2068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1F5F5F3-753A-FC6D-3F1A-25AE81BD4CAA}"/>
              </a:ext>
            </a:extLst>
          </p:cNvPr>
          <p:cNvCxnSpPr>
            <a:stCxn id="9" idx="3"/>
          </p:cNvCxnSpPr>
          <p:nvPr/>
        </p:nvCxnSpPr>
        <p:spPr>
          <a:xfrm flipV="1">
            <a:off x="1153886" y="5018315"/>
            <a:ext cx="5159828" cy="1633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5E3D3D-82BA-4228-C25D-FF3BB2C1F2C8}"/>
              </a:ext>
            </a:extLst>
          </p:cNvPr>
          <p:cNvCxnSpPr/>
          <p:nvPr/>
        </p:nvCxnSpPr>
        <p:spPr>
          <a:xfrm flipV="1">
            <a:off x="1164772" y="5279571"/>
            <a:ext cx="5159828" cy="1633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602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ACF4D8A-E8A9-5549-5668-C396E3BAC6C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Classes: Instance Method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149B75-E920-4F27-6C5B-B84760123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311" y="1258314"/>
            <a:ext cx="4573775" cy="23881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8B8A157-A30B-E47B-98E5-658791E02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369" y="3842643"/>
            <a:ext cx="8335168" cy="44632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59C188B-7906-DC6E-1E48-D6C506A9CA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819" y="4359161"/>
            <a:ext cx="8720268" cy="79275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18B7977-67DB-4127-B09A-477C1C6BE8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786" y="5214790"/>
            <a:ext cx="8375728" cy="39528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89CE19C-46CE-97B8-F1FF-D4B18933FC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30633" y="3757732"/>
            <a:ext cx="1990510" cy="55874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E27950B-9C78-0695-4208-E7C5CFD16C2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23842" y="4417949"/>
            <a:ext cx="2426643" cy="58002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BC3C557-341E-0605-7B50-271FBA5CF9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0728" y="5041700"/>
            <a:ext cx="906015" cy="60798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6A0E7B4-2072-CD95-330E-5DF4B07C36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0147" y="5755802"/>
            <a:ext cx="7230695" cy="547026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DA39B26-1DAE-B4C6-6176-7682C8790D4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36669" y="6422565"/>
            <a:ext cx="9666745" cy="26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022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CAE3D6-9D68-38AE-2E70-05EC88B6B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809" y="2842591"/>
            <a:ext cx="9512382" cy="31943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CF0E6B-071B-B6BB-E4C1-C0E2BAB10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394" y="1144633"/>
            <a:ext cx="6829483" cy="76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0BD995-B430-5345-36AC-D3F21ABC457B}"/>
              </a:ext>
            </a:extLst>
          </p:cNvPr>
          <p:cNvSpPr txBox="1"/>
          <p:nvPr/>
        </p:nvSpPr>
        <p:spPr>
          <a:xfrm>
            <a:off x="2564296" y="2967335"/>
            <a:ext cx="1318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attribute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A314C6-9FB1-867D-60C2-4E6D380E73E4}"/>
              </a:ext>
            </a:extLst>
          </p:cNvPr>
          <p:cNvSpPr txBox="1"/>
          <p:nvPr/>
        </p:nvSpPr>
        <p:spPr>
          <a:xfrm>
            <a:off x="2855844" y="3606753"/>
            <a:ext cx="6367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self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83685C-7FFC-5AD7-4F53-06BED8997728}"/>
              </a:ext>
            </a:extLst>
          </p:cNvPr>
          <p:cNvSpPr txBox="1"/>
          <p:nvPr/>
        </p:nvSpPr>
        <p:spPr>
          <a:xfrm>
            <a:off x="2570923" y="4186536"/>
            <a:ext cx="1250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instance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5D86CC-54E9-EE36-9C4E-E010F846A139}"/>
              </a:ext>
            </a:extLst>
          </p:cNvPr>
          <p:cNvSpPr txBox="1"/>
          <p:nvPr/>
        </p:nvSpPr>
        <p:spPr>
          <a:xfrm>
            <a:off x="2537791" y="4799448"/>
            <a:ext cx="1223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__</a:t>
            </a:r>
            <a:r>
              <a:rPr lang="en-US" sz="2400" b="1" dirty="0" err="1"/>
              <a:t>init</a:t>
            </a:r>
            <a:r>
              <a:rPr lang="en-US" sz="2400" b="1" dirty="0"/>
              <a:t>__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226C9E-AA44-D37A-DA01-C90A6A38F720}"/>
              </a:ext>
            </a:extLst>
          </p:cNvPr>
          <p:cNvSpPr txBox="1"/>
          <p:nvPr/>
        </p:nvSpPr>
        <p:spPr>
          <a:xfrm>
            <a:off x="2779643" y="5468682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class</a:t>
            </a:r>
          </a:p>
        </p:txBody>
      </p:sp>
    </p:spTree>
    <p:extLst>
      <p:ext uri="{BB962C8B-B14F-4D97-AF65-F5344CB8AC3E}">
        <p14:creationId xmlns:p14="http://schemas.microsoft.com/office/powerpoint/2010/main" val="715183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ACF4D8A-E8A9-5549-5668-C396E3BAC6C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Classes: Instance Method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CF1831-2649-B114-3507-F1A1D1BA7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981" y="1158728"/>
            <a:ext cx="8770334" cy="19477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AFB571-53F8-B1DD-D1BC-DCAA2F1AF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9089" y="3160560"/>
            <a:ext cx="7850481" cy="33435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3B267F-EDC3-92B4-B11B-B175E93B8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2239" y="2345316"/>
            <a:ext cx="1121305" cy="3978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0B59260-329C-CF7B-B6ED-55E3223EF9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1157" y="4653632"/>
            <a:ext cx="2504141" cy="36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28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ACF4D8A-E8A9-5549-5668-C396E3BAC6C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Class Constructors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3C277B-3DF5-AF0A-4438-58397F269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045" y="1487605"/>
            <a:ext cx="10776749" cy="422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099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ACF4D8A-E8A9-5549-5668-C396E3BAC6C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Constructor Default Parameters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26A231-3FAD-FCF0-EC42-F7307028E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89" y="1209218"/>
            <a:ext cx="11318268" cy="530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88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e7bfbcc-834f-422c-a61f-4e1400314c9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0E7AB627372340BC90817A16362710" ma:contentTypeVersion="10" ma:contentTypeDescription="Create a new document." ma:contentTypeScope="" ma:versionID="0b1de12c7fc22831ad51e0e61840eb90">
  <xsd:schema xmlns:xsd="http://www.w3.org/2001/XMLSchema" xmlns:xs="http://www.w3.org/2001/XMLSchema" xmlns:p="http://schemas.microsoft.com/office/2006/metadata/properties" xmlns:ns3="de7bfbcc-834f-422c-a61f-4e1400314c9a" xmlns:ns4="890a661f-6afe-4b4e-bef4-5bc2e81fdcdf" targetNamespace="http://schemas.microsoft.com/office/2006/metadata/properties" ma:root="true" ma:fieldsID="ba975b4f940eaae87aa9b1ee5bef8770" ns3:_="" ns4:_="">
    <xsd:import namespace="de7bfbcc-834f-422c-a61f-4e1400314c9a"/>
    <xsd:import namespace="890a661f-6afe-4b4e-bef4-5bc2e81fdcd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7bfbcc-834f-422c-a61f-4e1400314c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0a661f-6afe-4b4e-bef4-5bc2e81fdcd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FB44698-1AD3-47DE-B95F-55C8B6885317}">
  <ds:schemaRefs>
    <ds:schemaRef ds:uri="890a661f-6afe-4b4e-bef4-5bc2e81fdcdf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www.w3.org/XML/1998/namespace"/>
    <ds:schemaRef ds:uri="http://schemas.microsoft.com/office/2006/documentManagement/types"/>
    <ds:schemaRef ds:uri="de7bfbcc-834f-422c-a61f-4e1400314c9a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A1AFD141-B4F2-48D6-ADC3-D10391E6AC1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3F78518-3C97-44EC-A1C6-88C7519FC8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e7bfbcc-834f-422c-a61f-4e1400314c9a"/>
    <ds:schemaRef ds:uri="890a661f-6afe-4b4e-bef4-5bc2e81fdc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4340</TotalTime>
  <Words>384</Words>
  <Application>Microsoft Macintosh PowerPoint</Application>
  <PresentationFormat>Widescreen</PresentationFormat>
  <Paragraphs>67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JetBrains Mono</vt:lpstr>
      <vt:lpstr>Roboto</vt:lpstr>
      <vt:lpstr>Times New Roman</vt:lpstr>
      <vt:lpstr>Office Theme</vt:lpstr>
      <vt:lpstr>  CSC 2302/DSCI 1302  Object Oriented Programming (cont.) </vt:lpstr>
      <vt:lpstr>The ‘self’ parameter</vt:lpstr>
      <vt:lpstr>The ‘self’ parameter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Polymorphism:   - Operator/Method overloading</vt:lpstr>
      <vt:lpstr>PowerPoint Presentation</vt:lpstr>
      <vt:lpstr>PowerPoint Presentation</vt:lpstr>
      <vt:lpstr>Exercise – ZyBook 9.8.1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 2302/DSCI 1302  Object Oriented Programming (cont.)</dc:title>
  <dc:creator>Towhidul Islam</dc:creator>
  <cp:lastModifiedBy>S M Towhidul Islam</cp:lastModifiedBy>
  <cp:revision>12</cp:revision>
  <dcterms:created xsi:type="dcterms:W3CDTF">2023-08-30T01:20:18Z</dcterms:created>
  <dcterms:modified xsi:type="dcterms:W3CDTF">2025-09-03T17:26:12Z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0x0101006A0E7AB627372340BC90817A16362710</vt:lpwstr>
  </property>
</Properties>
</file>

<file path=docProps/thumbnail.jpeg>
</file>